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7" r:id="rId2"/>
    <p:sldId id="306" r:id="rId3"/>
    <p:sldId id="307" r:id="rId4"/>
    <p:sldId id="321" r:id="rId5"/>
    <p:sldId id="342" r:id="rId6"/>
    <p:sldId id="343" r:id="rId7"/>
    <p:sldId id="329" r:id="rId8"/>
    <p:sldId id="338" r:id="rId9"/>
    <p:sldId id="331" r:id="rId10"/>
    <p:sldId id="337" r:id="rId11"/>
    <p:sldId id="336" r:id="rId12"/>
    <p:sldId id="332" r:id="rId13"/>
    <p:sldId id="330" r:id="rId14"/>
    <p:sldId id="308" r:id="rId15"/>
    <p:sldId id="334" r:id="rId16"/>
    <p:sldId id="340" r:id="rId17"/>
    <p:sldId id="313" r:id="rId18"/>
    <p:sldId id="312" r:id="rId19"/>
    <p:sldId id="34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16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59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80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42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7267A6-8C1A-4220-847A-24912F63A6C8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303E21C-1BC2-4EB7-8B4A-D29C698A757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the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50" y="366837"/>
            <a:ext cx="10058400" cy="774700"/>
          </a:xfrm>
        </p:spPr>
        <p:txBody>
          <a:bodyPr>
            <a:normAutofit/>
          </a:bodyPr>
          <a:lstStyle/>
          <a:p>
            <a:pPr lvl="0"/>
            <a:r>
              <a:rPr lang="en-GB" sz="44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GB" sz="44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for haemodialysis</a:t>
            </a:r>
          </a:p>
        </p:txBody>
      </p:sp>
      <p:sp>
        <p:nvSpPr>
          <p:cNvPr id="4" name="Rechthoek 3"/>
          <p:cNvSpPr/>
          <p:nvPr/>
        </p:nvSpPr>
        <p:spPr>
          <a:xfrm>
            <a:off x="5775719" y="5828057"/>
            <a:ext cx="56720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279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Medical </a:t>
            </a:r>
            <a:r>
              <a:rPr lang="en-GB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 </a:t>
            </a:r>
            <a:r>
              <a:rPr lang="en-GB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775719" y="5472254"/>
            <a:ext cx="62977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C18.5 Maintaining Haemodialysis Equipment </a:t>
            </a:r>
          </a:p>
        </p:txBody>
      </p:sp>
      <p:sp>
        <p:nvSpPr>
          <p:cNvPr id="7" name="Rechthoek 6"/>
          <p:cNvSpPr/>
          <p:nvPr/>
        </p:nvSpPr>
        <p:spPr>
          <a:xfrm>
            <a:off x="412130" y="1331553"/>
            <a:ext cx="44477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principles of operation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function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scientific principles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construction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system diagram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inputs/outputs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troubleshooting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identifying common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replacing components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rectifying faults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safety considerations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user and patient safety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electrical safety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performance monitoring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buFont typeface="Wingdings" panose="05000000000000000000" pitchFamily="2" charset="2"/>
              <a:buChar char=""/>
            </a:pP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quality assurance and control</a:t>
            </a:r>
            <a:r>
              <a:rPr lang="en-GB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766194" y="5032662"/>
            <a:ext cx="6307274" cy="4241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18.5.3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Maintain </a:t>
            </a:r>
            <a:r>
              <a:rPr lang="en-GB" sz="18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water supply for </a:t>
            </a:r>
            <a:r>
              <a:rPr lang="en-GB" sz="18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haemodialysis</a:t>
            </a:r>
            <a:endParaRPr lang="en-GB" sz="18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76250" y="1257300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0" y="65132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3" name="Tekstvak 2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471" y="1373772"/>
            <a:ext cx="3631258" cy="36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filtration (micron filters)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4" name="Rechthoek 3"/>
          <p:cNvSpPr/>
          <p:nvPr/>
        </p:nvSpPr>
        <p:spPr>
          <a:xfrm>
            <a:off x="412130" y="1385526"/>
            <a:ext cx="6437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two general types of filter which are routinely used: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2332" y="1436256"/>
            <a:ext cx="3881826" cy="255888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76662" y="1835913"/>
            <a:ext cx="6708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49238">
              <a:buFont typeface="+mj-lt"/>
              <a:buAutoNum type="arabicPeriod"/>
            </a:pP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Depth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filters</a:t>
            </a:r>
          </a:p>
          <a:p>
            <a:pPr marL="261938" lvl="1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With depth filters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particles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are trapped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throughout the media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The most important factor in determining effectiveness of depth filters is the porosity throughout the media.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75" y="3353377"/>
            <a:ext cx="2781543" cy="2751089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907267" y="425269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95262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Depth filters have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graded density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i.e. lower on the outside and increasingly higher toward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inside. These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have a higher dirt holding capacity than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single density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filters. The effect is to trap larger particles toward the outside and finer particles toward the inside. This type of filter is usually employed as coarse filters (typical rating 5 - 30 micron) in the incoming water stream to remove larger particulate matter.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394" y="3357516"/>
            <a:ext cx="2064007" cy="2746950"/>
          </a:xfrm>
          <a:prstGeom prst="rect">
            <a:avLst/>
          </a:prstGeom>
        </p:spPr>
      </p:pic>
      <p:sp>
        <p:nvSpPr>
          <p:cNvPr id="12" name="Gebogen pijl 11"/>
          <p:cNvSpPr/>
          <p:nvPr/>
        </p:nvSpPr>
        <p:spPr>
          <a:xfrm>
            <a:off x="7611531" y="3353377"/>
            <a:ext cx="474134" cy="8993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990" y="1381860"/>
            <a:ext cx="5689004" cy="3639999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filtration (micron filters)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293556" y="1469745"/>
            <a:ext cx="5175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2"/>
            <a:r>
              <a:rPr lang="en-GB" b="1" dirty="0" smtClean="0">
                <a:solidFill>
                  <a:srgbClr val="7030A0"/>
                </a:solidFill>
                <a:latin typeface="+mj-lt"/>
              </a:rPr>
              <a:t>2.  Membrane filters </a:t>
            </a:r>
            <a:endParaRPr lang="en-GB" b="1" dirty="0">
              <a:solidFill>
                <a:srgbClr val="7030A0"/>
              </a:solidFill>
              <a:latin typeface="+mj-lt"/>
            </a:endParaRPr>
          </a:p>
          <a:p>
            <a:pPr marL="261938" lvl="1"/>
            <a:r>
              <a:rPr lang="en-GB" dirty="0">
                <a:latin typeface="+mj-lt"/>
              </a:rPr>
              <a:t>With </a:t>
            </a:r>
            <a:r>
              <a:rPr lang="en-GB" dirty="0" smtClean="0">
                <a:latin typeface="+mj-lt"/>
              </a:rPr>
              <a:t>membrane filters </a:t>
            </a:r>
            <a:r>
              <a:rPr lang="en-GB" dirty="0">
                <a:latin typeface="+mj-lt"/>
              </a:rPr>
              <a:t>particles are trapped </a:t>
            </a:r>
            <a:r>
              <a:rPr lang="en-GB" dirty="0" smtClean="0">
                <a:latin typeface="+mj-lt"/>
              </a:rPr>
              <a:t>at the surface of </a:t>
            </a:r>
            <a:r>
              <a:rPr lang="en-GB" dirty="0">
                <a:latin typeface="+mj-lt"/>
              </a:rPr>
              <a:t>the </a:t>
            </a:r>
            <a:r>
              <a:rPr lang="en-GB" dirty="0" smtClean="0">
                <a:latin typeface="+mj-lt"/>
              </a:rPr>
              <a:t>media, as in a sieve. They have a defined pore size. Membrane </a:t>
            </a:r>
            <a:r>
              <a:rPr lang="en-GB" dirty="0">
                <a:latin typeface="+mj-lt"/>
              </a:rPr>
              <a:t>particle </a:t>
            </a:r>
            <a:r>
              <a:rPr lang="en-GB" dirty="0" smtClean="0">
                <a:latin typeface="+mj-lt"/>
              </a:rPr>
              <a:t>filters typically </a:t>
            </a:r>
            <a:r>
              <a:rPr lang="en-GB" dirty="0">
                <a:latin typeface="+mj-lt"/>
              </a:rPr>
              <a:t>use a flat sheet media, </a:t>
            </a:r>
            <a:r>
              <a:rPr lang="en-GB" dirty="0" smtClean="0">
                <a:latin typeface="+mj-lt"/>
              </a:rPr>
              <a:t>membrane or </a:t>
            </a:r>
            <a:r>
              <a:rPr lang="en-GB" dirty="0">
                <a:latin typeface="+mj-lt"/>
              </a:rPr>
              <a:t>specially treated non-woven </a:t>
            </a:r>
            <a:r>
              <a:rPr lang="en-GB" dirty="0" smtClean="0">
                <a:latin typeface="+mj-lt"/>
              </a:rPr>
              <a:t>material to </a:t>
            </a:r>
            <a:r>
              <a:rPr lang="en-GB" dirty="0">
                <a:latin typeface="+mj-lt"/>
              </a:rPr>
              <a:t>trap the particles. The media is </a:t>
            </a:r>
            <a:r>
              <a:rPr lang="en-GB" dirty="0" smtClean="0">
                <a:latin typeface="+mj-lt"/>
              </a:rPr>
              <a:t>usually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pleated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to provide a larger surface area</a:t>
            </a:r>
            <a:r>
              <a:rPr lang="en-GB" dirty="0" smtClean="0">
                <a:latin typeface="+mj-lt"/>
              </a:rPr>
              <a:t>. </a:t>
            </a:r>
            <a:endParaRPr lang="en-GB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56" y="4366920"/>
            <a:ext cx="2009978" cy="150748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6110990" y="5190588"/>
            <a:ext cx="5709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95262" algn="ctr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These filters are usually positioned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indent="-195262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after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all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pre-treatment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components and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  <a:p>
            <a:pPr indent="-195262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immediately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before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RO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pump and membranes.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7" b="4498"/>
          <a:stretch/>
        </p:blipFill>
        <p:spPr>
          <a:xfrm>
            <a:off x="2596950" y="3962979"/>
            <a:ext cx="3033384" cy="22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93" t="8253" r="10238" b="8403"/>
          <a:stretch/>
        </p:blipFill>
        <p:spPr>
          <a:xfrm>
            <a:off x="8253149" y="4122189"/>
            <a:ext cx="3759200" cy="2150534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12130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exchange: softening of water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5" name="Rechthoek 4"/>
          <p:cNvSpPr/>
          <p:nvPr/>
        </p:nvSpPr>
        <p:spPr>
          <a:xfrm>
            <a:off x="412130" y="1346500"/>
            <a:ext cx="80122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Ion </a:t>
            </a:r>
            <a:r>
              <a:rPr lang="en-GB" dirty="0">
                <a:latin typeface="+mj-lt"/>
              </a:rPr>
              <a:t>exchange </a:t>
            </a:r>
            <a:r>
              <a:rPr lang="en-GB" dirty="0" smtClean="0">
                <a:latin typeface="+mj-lt"/>
              </a:rPr>
              <a:t>is the reversible </a:t>
            </a:r>
            <a:r>
              <a:rPr lang="en-GB" dirty="0">
                <a:latin typeface="+mj-lt"/>
              </a:rPr>
              <a:t>interchange of ions between </a:t>
            </a:r>
            <a:r>
              <a:rPr lang="en-GB" dirty="0" smtClean="0">
                <a:latin typeface="+mj-lt"/>
              </a:rPr>
              <a:t>a solution </a:t>
            </a:r>
            <a:r>
              <a:rPr lang="en-GB" dirty="0">
                <a:latin typeface="+mj-lt"/>
              </a:rPr>
              <a:t>and an ion exchanging material</a:t>
            </a:r>
            <a:r>
              <a:rPr lang="en-GB" dirty="0" smtClean="0">
                <a:latin typeface="+mj-lt"/>
              </a:rPr>
              <a:t>. In </a:t>
            </a:r>
            <a:r>
              <a:rPr lang="en-GB" dirty="0">
                <a:latin typeface="+mj-lt"/>
              </a:rPr>
              <a:t>water treatment, the principle of </a:t>
            </a:r>
            <a:r>
              <a:rPr lang="en-GB" dirty="0" smtClean="0">
                <a:latin typeface="+mj-lt"/>
              </a:rPr>
              <a:t>ion exchange </a:t>
            </a:r>
            <a:r>
              <a:rPr lang="en-GB" dirty="0">
                <a:latin typeface="+mj-lt"/>
              </a:rPr>
              <a:t>is used to remove unwanted </a:t>
            </a:r>
            <a:r>
              <a:rPr lang="en-GB" dirty="0" smtClean="0">
                <a:latin typeface="+mj-lt"/>
              </a:rPr>
              <a:t>ionic impurities. </a:t>
            </a:r>
            <a:r>
              <a:rPr lang="en-GB" dirty="0">
                <a:latin typeface="+mj-lt"/>
              </a:rPr>
              <a:t>This is achieved by passing </a:t>
            </a:r>
            <a:r>
              <a:rPr lang="en-GB" dirty="0" smtClean="0">
                <a:latin typeface="+mj-lt"/>
              </a:rPr>
              <a:t>hard water </a:t>
            </a:r>
            <a:r>
              <a:rPr lang="en-GB" dirty="0">
                <a:latin typeface="+mj-lt"/>
              </a:rPr>
              <a:t>containing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calcium</a:t>
            </a:r>
            <a:r>
              <a:rPr lang="en-GB" dirty="0">
                <a:latin typeface="+mj-lt"/>
              </a:rPr>
              <a:t> 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magnesium</a:t>
            </a:r>
            <a:r>
              <a:rPr lang="en-GB" dirty="0" smtClean="0">
                <a:latin typeface="+mj-lt"/>
              </a:rPr>
              <a:t> ions </a:t>
            </a:r>
            <a:r>
              <a:rPr lang="en-GB" dirty="0">
                <a:latin typeface="+mj-lt"/>
              </a:rPr>
              <a:t>through a vessel containing </a:t>
            </a:r>
            <a:r>
              <a:rPr lang="en-GB" dirty="0" smtClean="0">
                <a:latin typeface="+mj-lt"/>
              </a:rPr>
              <a:t>an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exchange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resin </a:t>
            </a:r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the form of </a:t>
            </a:r>
            <a:r>
              <a:rPr lang="en-GB" dirty="0" smtClean="0">
                <a:latin typeface="+mj-lt"/>
              </a:rPr>
              <a:t>small, porous beads. The calcium </a:t>
            </a:r>
            <a:r>
              <a:rPr lang="en-GB" dirty="0">
                <a:latin typeface="+mj-lt"/>
              </a:rPr>
              <a:t>and magnesium ions are </a:t>
            </a:r>
            <a:r>
              <a:rPr lang="en-GB" dirty="0" smtClean="0">
                <a:latin typeface="+mj-lt"/>
              </a:rPr>
              <a:t>exchanged for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sodium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ions; </a:t>
            </a:r>
            <a:r>
              <a:rPr lang="en-GB" dirty="0">
                <a:latin typeface="+mj-lt"/>
              </a:rPr>
              <a:t>it is the sodium </a:t>
            </a:r>
            <a:r>
              <a:rPr lang="en-GB" dirty="0" smtClean="0">
                <a:latin typeface="+mj-lt"/>
              </a:rPr>
              <a:t>ions which </a:t>
            </a:r>
            <a:r>
              <a:rPr lang="en-GB" dirty="0">
                <a:latin typeface="+mj-lt"/>
              </a:rPr>
              <a:t>give the water its ‘softness</a:t>
            </a:r>
            <a:r>
              <a:rPr lang="en-GB" dirty="0" smtClean="0">
                <a:latin typeface="+mj-lt"/>
              </a:rPr>
              <a:t>’.</a:t>
            </a:r>
            <a:endParaRPr lang="en-GB" dirty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12130" y="3209753"/>
            <a:ext cx="7524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resin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ion specific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so only calcium and magnesium ions are removed and replaced by sodium. Once all of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sodium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ions have been exchanged, the softening process ceases. The resin then needs to be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regenerated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by flushing with a strong brine solution containing large amounts of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sodium chloride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enabling the reverse exchange to occur. The calcium and magnesium are disposed of by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flushing to drain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801" y="1374580"/>
            <a:ext cx="3145896" cy="181762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9429922" y="3163267"/>
            <a:ext cx="157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+mj-lt"/>
              </a:rPr>
              <a:t>exchange resin</a:t>
            </a:r>
            <a:endParaRPr lang="en-GB" b="1" dirty="0">
              <a:latin typeface="+mj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412130" y="5088107"/>
            <a:ext cx="7182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Most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dialysis facilities use a permanent softener that incorporates a brine tank and control head that automatically executes the regeneration cycle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  <a:endParaRPr lang="en-GB" dirty="0">
              <a:solidFill>
                <a:srgbClr val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74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filtration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3064144" y="3314369"/>
            <a:ext cx="57102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Adsorption is a process where a solid is used for removing a soluble substance from the water, where the substance is attached to a surface. The adsorptive capacity depends on the contact time of the water to the carbon, therefore the more water required, the bigger the carbon tank. </a:t>
            </a:r>
          </a:p>
          <a:p>
            <a:endParaRPr lang="en-GB" dirty="0" smtClean="0">
              <a:latin typeface="+mj-lt"/>
            </a:endParaRPr>
          </a:p>
          <a:p>
            <a:pPr algn="ctr"/>
            <a:r>
              <a:rPr lang="en-GB" b="1" dirty="0" smtClean="0">
                <a:solidFill>
                  <a:srgbClr val="7030A0"/>
                </a:solidFill>
                <a:latin typeface="+mj-lt"/>
              </a:rPr>
              <a:t>Granular activated carbon (GAC) </a:t>
            </a:r>
            <a:r>
              <a:rPr lang="en-GB" dirty="0" smtClean="0">
                <a:latin typeface="+mj-lt"/>
              </a:rPr>
              <a:t>is commonly used in dialysis water treatment systems. </a:t>
            </a:r>
            <a:endParaRPr lang="en-GB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066" y="3249598"/>
            <a:ext cx="2636537" cy="263653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12130" y="1493217"/>
            <a:ext cx="10907804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main purpose of using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activated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carbon is to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remove chlorine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from the water. The term ‘activated’ refers to the process by which the carbon is processed in order to enlarge its pore structure to increase its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adsorptive power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  <a:p>
            <a:pPr lvl="0"/>
            <a:endParaRPr lang="en-GB" sz="1100" dirty="0">
              <a:solidFill>
                <a:srgbClr val="000000"/>
              </a:solidFill>
              <a:latin typeface="Calibri Light" panose="020F0302020204030204"/>
            </a:endParaRPr>
          </a:p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Activated carbon removes chlorine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by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attracting and holding the chlorine onto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carbon granules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The ability of activated carbon to remove contaminants is determined not by its weight or volume, but its adsorption capacity. </a:t>
            </a:r>
          </a:p>
        </p:txBody>
      </p:sp>
      <p:sp>
        <p:nvSpPr>
          <p:cNvPr id="9" name="Rechthoek 8"/>
          <p:cNvSpPr/>
          <p:nvPr/>
        </p:nvSpPr>
        <p:spPr>
          <a:xfrm>
            <a:off x="8856134" y="5931838"/>
            <a:ext cx="3166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latin typeface="+mj-lt"/>
              </a:rPr>
              <a:t>GAC electron microscope image</a:t>
            </a:r>
            <a:endParaRPr lang="en-GB" b="1" i="1" dirty="0">
              <a:latin typeface="+mj-lt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3" t="4615" r="753" b="5508"/>
          <a:stretch/>
        </p:blipFill>
        <p:spPr>
          <a:xfrm>
            <a:off x="476249" y="3249598"/>
            <a:ext cx="2385485" cy="263653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741151" y="5886135"/>
            <a:ext cx="168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>
                <a:latin typeface="+mj-lt"/>
              </a:rPr>
              <a:t>carbon granules</a:t>
            </a:r>
          </a:p>
        </p:txBody>
      </p:sp>
    </p:spTree>
    <p:extLst>
      <p:ext uri="{BB962C8B-B14F-4D97-AF65-F5344CB8AC3E}">
        <p14:creationId xmlns:p14="http://schemas.microsoft.com/office/powerpoint/2010/main" val="1015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308" y="2576469"/>
            <a:ext cx="4673794" cy="3757919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Reverse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osmosis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(RO) unit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4" name="Rechthoek 3"/>
          <p:cNvSpPr/>
          <p:nvPr/>
        </p:nvSpPr>
        <p:spPr>
          <a:xfrm>
            <a:off x="467703" y="1377945"/>
            <a:ext cx="1145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Reverse Osmosis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will generally remove any molecular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compounds (incl. minerals, ions)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smaller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in size than water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molecules. Such compounds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include salt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manganese, iron, fluoride, lead, and calcium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(chemical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contaminant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removal). </a:t>
            </a:r>
          </a:p>
        </p:txBody>
      </p:sp>
      <p:sp>
        <p:nvSpPr>
          <p:cNvPr id="9" name="Rechthoek 8"/>
          <p:cNvSpPr/>
          <p:nvPr/>
        </p:nvSpPr>
        <p:spPr>
          <a:xfrm>
            <a:off x="467703" y="2824441"/>
            <a:ext cx="70573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Feed water under </a:t>
            </a:r>
            <a:r>
              <a:rPr lang="en-GB" dirty="0">
                <a:latin typeface="+mj-lt"/>
              </a:rPr>
              <a:t>pressure is pumped into a </a:t>
            </a:r>
            <a:r>
              <a:rPr lang="en-GB" dirty="0" smtClean="0">
                <a:latin typeface="+mj-lt"/>
              </a:rPr>
              <a:t>module containing </a:t>
            </a:r>
            <a:r>
              <a:rPr lang="en-GB" dirty="0">
                <a:latin typeface="+mj-lt"/>
              </a:rPr>
              <a:t>a semi-permeable membrane</a:t>
            </a:r>
            <a:r>
              <a:rPr lang="en-GB" dirty="0" smtClean="0">
                <a:latin typeface="+mj-lt"/>
              </a:rPr>
              <a:t>. Provided </a:t>
            </a:r>
            <a:r>
              <a:rPr lang="en-GB" dirty="0">
                <a:latin typeface="+mj-lt"/>
              </a:rPr>
              <a:t>the applied pressure </a:t>
            </a:r>
            <a:r>
              <a:rPr lang="en-GB" dirty="0" smtClean="0">
                <a:latin typeface="+mj-lt"/>
              </a:rPr>
              <a:t>exceeds the </a:t>
            </a:r>
            <a:r>
              <a:rPr lang="en-GB" dirty="0">
                <a:latin typeface="+mj-lt"/>
              </a:rPr>
              <a:t>natural osmotic pressure of </a:t>
            </a:r>
            <a:r>
              <a:rPr lang="en-GB" dirty="0" smtClean="0">
                <a:latin typeface="+mj-lt"/>
              </a:rPr>
              <a:t>the impure </a:t>
            </a:r>
            <a:r>
              <a:rPr lang="en-GB" dirty="0">
                <a:latin typeface="+mj-lt"/>
              </a:rPr>
              <a:t>water, a proportion of the </a:t>
            </a:r>
            <a:r>
              <a:rPr lang="en-GB" dirty="0" smtClean="0">
                <a:latin typeface="+mj-lt"/>
              </a:rPr>
              <a:t>feed will </a:t>
            </a:r>
            <a:r>
              <a:rPr lang="en-GB" dirty="0">
                <a:latin typeface="+mj-lt"/>
              </a:rPr>
              <a:t>pass through the membrane, </a:t>
            </a:r>
            <a:r>
              <a:rPr lang="en-GB" dirty="0" smtClean="0">
                <a:latin typeface="+mj-lt"/>
              </a:rPr>
              <a:t>which rejects </a:t>
            </a:r>
            <a:r>
              <a:rPr lang="en-GB" dirty="0">
                <a:latin typeface="+mj-lt"/>
              </a:rPr>
              <a:t>most of the </a:t>
            </a:r>
            <a:r>
              <a:rPr lang="en-GB" dirty="0" smtClean="0">
                <a:latin typeface="+mj-lt"/>
              </a:rPr>
              <a:t>contaminants. This forms </a:t>
            </a:r>
            <a:r>
              <a:rPr lang="en-GB" dirty="0">
                <a:latin typeface="+mj-lt"/>
              </a:rPr>
              <a:t>the “permeate.” The </a:t>
            </a:r>
            <a:r>
              <a:rPr lang="en-GB" dirty="0" smtClean="0">
                <a:latin typeface="+mj-lt"/>
              </a:rPr>
              <a:t>contaminants accumulate </a:t>
            </a:r>
            <a:r>
              <a:rPr lang="en-GB" dirty="0">
                <a:latin typeface="+mj-lt"/>
              </a:rPr>
              <a:t>in the residual “concentrate</a:t>
            </a:r>
            <a:r>
              <a:rPr lang="en-GB" dirty="0" smtClean="0">
                <a:latin typeface="+mj-lt"/>
              </a:rPr>
              <a:t>” stream </a:t>
            </a:r>
            <a:r>
              <a:rPr lang="en-GB" dirty="0">
                <a:latin typeface="+mj-lt"/>
              </a:rPr>
              <a:t>which is discharged to drain</a:t>
            </a:r>
            <a:r>
              <a:rPr lang="en-GB" dirty="0" smtClean="0">
                <a:latin typeface="+mj-lt"/>
              </a:rPr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467703" y="2097887"/>
            <a:ext cx="10432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Reverse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osmosis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works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by using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pressure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to force a solution through a membrane, retaining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solute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on one side and allowing the pure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solvent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(e.g. water) to pass to the other side. </a:t>
            </a:r>
          </a:p>
        </p:txBody>
      </p:sp>
      <p:sp>
        <p:nvSpPr>
          <p:cNvPr id="7" name="Rechthoek 6"/>
          <p:cNvSpPr/>
          <p:nvPr/>
        </p:nvSpPr>
        <p:spPr>
          <a:xfrm>
            <a:off x="467703" y="4682812"/>
            <a:ext cx="65874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Thin-film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composite RO membranes can remove up to 99.5% of the inorganic ions from the feed water, together with virtually all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micro-organisms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pyrogens, and other organic macromolecules. Thus, water purified by RO will be essentially free from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endotoxins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and from inorganic toxins, such as aluminium. </a:t>
            </a:r>
          </a:p>
        </p:txBody>
      </p:sp>
    </p:spTree>
    <p:extLst>
      <p:ext uri="{BB962C8B-B14F-4D97-AF65-F5344CB8AC3E}">
        <p14:creationId xmlns:p14="http://schemas.microsoft.com/office/powerpoint/2010/main" val="7935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332" y="1458576"/>
            <a:ext cx="6688668" cy="384694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Distribution pipe work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12130" y="1616640"/>
            <a:ext cx="504040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2009 ISO guidelines recommend that piping should not contribute any chemicals </a:t>
            </a:r>
            <a:r>
              <a:rPr lang="en-GB" dirty="0" smtClean="0">
                <a:latin typeface="+mj-lt"/>
              </a:rPr>
              <a:t>e.g. copper</a:t>
            </a:r>
            <a:r>
              <a:rPr lang="en-GB" dirty="0">
                <a:latin typeface="+mj-lt"/>
              </a:rPr>
              <a:t>, lead, zinc or chemicals. </a:t>
            </a:r>
            <a:r>
              <a:rPr lang="en-GB" dirty="0" smtClean="0">
                <a:latin typeface="+mj-lt"/>
              </a:rPr>
              <a:t>Common </a:t>
            </a:r>
            <a:r>
              <a:rPr lang="en-GB" dirty="0">
                <a:latin typeface="+mj-lt"/>
              </a:rPr>
              <a:t>practice is the use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PVC (polyvinyl chloride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) </a:t>
            </a:r>
            <a:r>
              <a:rPr lang="en-GB" dirty="0" smtClean="0">
                <a:latin typeface="+mj-lt"/>
              </a:rPr>
              <a:t>piping </a:t>
            </a:r>
            <a:r>
              <a:rPr lang="en-GB" dirty="0">
                <a:latin typeface="+mj-lt"/>
              </a:rPr>
              <a:t>as it is non corrodible, is able to withstand high temperatures achieved during </a:t>
            </a:r>
            <a:r>
              <a:rPr lang="en-GB" dirty="0" smtClean="0">
                <a:latin typeface="+mj-lt"/>
              </a:rPr>
              <a:t>disinfection and </a:t>
            </a:r>
            <a:r>
              <a:rPr lang="en-GB" dirty="0">
                <a:latin typeface="+mj-lt"/>
              </a:rPr>
              <a:t>has a smooth inner surface to prevent biofilm</a:t>
            </a:r>
            <a:r>
              <a:rPr lang="en-GB" dirty="0" smtClean="0">
                <a:latin typeface="+mj-lt"/>
              </a:rPr>
              <a:t>.</a:t>
            </a:r>
          </a:p>
          <a:p>
            <a:endParaRPr lang="en-GB" sz="12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distribution pipework is </a:t>
            </a:r>
            <a:r>
              <a:rPr lang="en-GB" dirty="0" smtClean="0">
                <a:latin typeface="+mj-lt"/>
              </a:rPr>
              <a:t>usually constructed </a:t>
            </a:r>
            <a:r>
              <a:rPr lang="en-GB" dirty="0">
                <a:latin typeface="+mj-lt"/>
              </a:rPr>
              <a:t>in a loop, allowing </a:t>
            </a:r>
            <a:r>
              <a:rPr lang="en-GB" dirty="0" smtClean="0">
                <a:latin typeface="+mj-lt"/>
              </a:rPr>
              <a:t>surplus water </a:t>
            </a:r>
            <a:r>
              <a:rPr lang="en-GB" dirty="0">
                <a:latin typeface="+mj-lt"/>
              </a:rPr>
              <a:t>to be returned to the input </a:t>
            </a:r>
            <a:r>
              <a:rPr lang="en-GB" dirty="0" smtClean="0">
                <a:latin typeface="+mj-lt"/>
              </a:rPr>
              <a:t>side of </a:t>
            </a:r>
            <a:r>
              <a:rPr lang="en-GB" dirty="0">
                <a:latin typeface="+mj-lt"/>
              </a:rPr>
              <a:t>the </a:t>
            </a:r>
            <a:r>
              <a:rPr lang="en-GB" dirty="0" smtClean="0">
                <a:latin typeface="+mj-lt"/>
              </a:rPr>
              <a:t>RO. </a:t>
            </a:r>
          </a:p>
          <a:p>
            <a:endParaRPr lang="en-GB" sz="1400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As water treatment </a:t>
            </a:r>
            <a:r>
              <a:rPr lang="en-GB" dirty="0">
                <a:latin typeface="+mj-lt"/>
              </a:rPr>
              <a:t>systems are susceptible </a:t>
            </a:r>
            <a:r>
              <a:rPr lang="en-GB" dirty="0" smtClean="0">
                <a:latin typeface="+mj-lt"/>
              </a:rPr>
              <a:t>to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microbial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contaminations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periodical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disinfection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is mandatory to obtain </a:t>
            </a:r>
            <a:r>
              <a:rPr lang="en-GB" dirty="0" smtClean="0">
                <a:latin typeface="+mj-lt"/>
              </a:rPr>
              <a:t>levels expected </a:t>
            </a:r>
            <a:r>
              <a:rPr lang="en-GB" dirty="0">
                <a:latin typeface="+mj-lt"/>
              </a:rPr>
              <a:t>by international water </a:t>
            </a:r>
            <a:r>
              <a:rPr lang="en-GB" dirty="0" smtClean="0">
                <a:latin typeface="+mj-lt"/>
              </a:rPr>
              <a:t>quality standards.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808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temperature regulators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67704" y="1436256"/>
            <a:ext cx="73097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As </a:t>
            </a:r>
            <a:r>
              <a:rPr lang="en-GB" dirty="0">
                <a:latin typeface="+mj-lt"/>
              </a:rPr>
              <a:t>blood is passed through a dialysis circuit, heat is radiated to the cooler ambient </a:t>
            </a:r>
            <a:r>
              <a:rPr lang="en-GB" dirty="0" smtClean="0">
                <a:latin typeface="+mj-lt"/>
              </a:rPr>
              <a:t>temperature and </a:t>
            </a:r>
            <a:r>
              <a:rPr lang="en-GB" dirty="0">
                <a:latin typeface="+mj-lt"/>
              </a:rPr>
              <a:t>then is brought into contact with dialysis water. </a:t>
            </a:r>
            <a:endParaRPr lang="en-GB" dirty="0" smtClean="0">
              <a:latin typeface="+mj-lt"/>
            </a:endParaRPr>
          </a:p>
          <a:p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In </a:t>
            </a:r>
            <a:r>
              <a:rPr lang="en-GB" dirty="0">
                <a:latin typeface="+mj-lt"/>
              </a:rPr>
              <a:t>most units the temperature 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dialysis water </a:t>
            </a:r>
            <a:r>
              <a:rPr lang="en-GB" dirty="0">
                <a:latin typeface="+mj-lt"/>
              </a:rPr>
              <a:t>is </a:t>
            </a:r>
            <a:r>
              <a:rPr lang="en-GB" dirty="0" smtClean="0">
                <a:latin typeface="+mj-lt"/>
              </a:rPr>
              <a:t>typically regulated at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35 ºC. 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Dialysis </a:t>
            </a:r>
            <a:r>
              <a:rPr lang="en-GB" dirty="0">
                <a:latin typeface="+mj-lt"/>
              </a:rPr>
              <a:t>machines are capable of heating </a:t>
            </a:r>
            <a:r>
              <a:rPr lang="en-GB" dirty="0" smtClean="0">
                <a:latin typeface="+mj-lt"/>
              </a:rPr>
              <a:t>- but not cooling - dialysis </a:t>
            </a:r>
            <a:r>
              <a:rPr lang="en-GB" dirty="0">
                <a:latin typeface="+mj-lt"/>
              </a:rPr>
              <a:t>water to the required temperature. </a:t>
            </a:r>
            <a:r>
              <a:rPr lang="en-GB" dirty="0" smtClean="0">
                <a:latin typeface="+mj-lt"/>
              </a:rPr>
              <a:t>Therefore, the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feed water </a:t>
            </a:r>
            <a:r>
              <a:rPr lang="en-GB" dirty="0" smtClean="0">
                <a:latin typeface="+mj-lt"/>
              </a:rPr>
              <a:t>needs to be between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10 ºC </a:t>
            </a:r>
            <a:r>
              <a:rPr lang="en-GB" dirty="0">
                <a:latin typeface="+mj-lt"/>
              </a:rPr>
              <a:t>and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 30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ºC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If feed water is outside this range, it needs to be adjusted before entering the dialysis machine. </a:t>
            </a:r>
            <a:r>
              <a:rPr lang="en-GB" dirty="0" smtClean="0">
                <a:latin typeface="+mj-lt"/>
              </a:rPr>
              <a:t> </a:t>
            </a:r>
          </a:p>
        </p:txBody>
      </p:sp>
      <p:sp>
        <p:nvSpPr>
          <p:cNvPr id="4" name="Rechthoek 3"/>
          <p:cNvSpPr/>
          <p:nvPr/>
        </p:nvSpPr>
        <p:spPr>
          <a:xfrm>
            <a:off x="467704" y="4185276"/>
            <a:ext cx="7301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Feed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water temperature also affects the integrity of the RO and particle filters, which have a maximum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operating temperature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set by the manufacturer,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usually not more than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35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ºC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 </a:t>
            </a:r>
          </a:p>
        </p:txBody>
      </p:sp>
      <p:sp>
        <p:nvSpPr>
          <p:cNvPr id="5" name="Rechthoek 4"/>
          <p:cNvSpPr/>
          <p:nvPr/>
        </p:nvSpPr>
        <p:spPr>
          <a:xfrm>
            <a:off x="476248" y="5272303"/>
            <a:ext cx="730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 high dialysate temperature can result in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haemolysis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destroying the blood. </a:t>
            </a:r>
          </a:p>
        </p:txBody>
      </p:sp>
      <p:pic>
        <p:nvPicPr>
          <p:cNvPr id="1026" name="Picture 2" descr="http://smartamericanshopper.com/img/temperature_regulation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5061" y="1402785"/>
            <a:ext cx="1482513" cy="22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3"/>
          <a:stretch/>
        </p:blipFill>
        <p:spPr>
          <a:xfrm>
            <a:off x="10073521" y="2247205"/>
            <a:ext cx="1654230" cy="227466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1420" y="4770132"/>
            <a:ext cx="1091825" cy="113588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8078" y="4646941"/>
            <a:ext cx="1299673" cy="1299673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10402563" y="592610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+mj-lt"/>
              </a:rPr>
              <a:t>Haemolysis</a:t>
            </a:r>
            <a:endParaRPr lang="en-GB" b="1" i="1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022099" y="591490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+mj-lt"/>
              </a:rPr>
              <a:t>Normal</a:t>
            </a:r>
            <a:endParaRPr lang="en-GB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6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350739" y="1346500"/>
            <a:ext cx="727286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 smtClean="0">
                <a:solidFill>
                  <a:srgbClr val="7030A0"/>
                </a:solidFill>
                <a:latin typeface="+mj-lt"/>
              </a:rPr>
              <a:t>Disinfection</a:t>
            </a:r>
            <a:r>
              <a:rPr lang="en-GB" dirty="0" smtClean="0">
                <a:latin typeface="+mj-lt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eat disinfection</a:t>
            </a:r>
            <a:r>
              <a:rPr lang="en-GB" dirty="0" smtClean="0">
                <a:latin typeface="+mj-lt"/>
              </a:rPr>
              <a:t> can be done by heat fluid to 85 ºC for 15 minutes. This can eliminate waterborne bacteria. But it will not kill spore-forming bacteria.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Chemical disinfection </a:t>
            </a:r>
            <a:r>
              <a:rPr lang="en-GB" dirty="0" smtClean="0">
                <a:latin typeface="+mj-lt"/>
              </a:rPr>
              <a:t>(e.g. using formaldehyde) can be used instead. 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Disinfection treatment using heat or chemicals is usually done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daily</a:t>
            </a:r>
            <a:r>
              <a:rPr lang="en-GB" dirty="0" smtClean="0">
                <a:latin typeface="+mj-lt"/>
              </a:rPr>
              <a:t> on every machine 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after each patient’s treatment</a:t>
            </a:r>
            <a:r>
              <a:rPr lang="en-GB" dirty="0" smtClean="0">
                <a:latin typeface="+mj-lt"/>
              </a:rPr>
              <a:t>. </a:t>
            </a:r>
          </a:p>
        </p:txBody>
      </p:sp>
      <p:sp>
        <p:nvSpPr>
          <p:cNvPr id="4" name="Rechthoek 3"/>
          <p:cNvSpPr/>
          <p:nvPr/>
        </p:nvSpPr>
        <p:spPr>
          <a:xfrm>
            <a:off x="358474" y="4351939"/>
            <a:ext cx="728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+mj-lt"/>
              </a:rPr>
              <a:t>Exchange/regeneration </a:t>
            </a:r>
            <a:r>
              <a:rPr lang="en-GB" dirty="0">
                <a:latin typeface="+mj-lt"/>
              </a:rPr>
              <a:t>of filters etc. according to manufacturer </a:t>
            </a:r>
            <a:r>
              <a:rPr lang="en-GB" dirty="0" smtClean="0">
                <a:latin typeface="+mj-lt"/>
              </a:rPr>
              <a:t>specification.</a:t>
            </a:r>
            <a:endParaRPr lang="en-GB" dirty="0"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58474" y="3310223"/>
            <a:ext cx="9208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 addition to daily disinfection, sodium hypochlorite (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bleach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) is used to disinfect the machine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weekly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It is important to rinse the machine thoroughly after chemical or bleach disinfection to remove all chemical residuals before the machine is used on patients. </a:t>
            </a:r>
          </a:p>
        </p:txBody>
      </p:sp>
      <p:grpSp>
        <p:nvGrpSpPr>
          <p:cNvPr id="16" name="Groep 15"/>
          <p:cNvGrpSpPr/>
          <p:nvPr/>
        </p:nvGrpSpPr>
        <p:grpSpPr>
          <a:xfrm>
            <a:off x="358474" y="4818152"/>
            <a:ext cx="11142030" cy="1292662"/>
            <a:chOff x="358474" y="4818152"/>
            <a:chExt cx="11142030" cy="1292662"/>
          </a:xfrm>
        </p:grpSpPr>
        <p:sp>
          <p:nvSpPr>
            <p:cNvPr id="9" name="Rechthoek 8"/>
            <p:cNvSpPr/>
            <p:nvPr/>
          </p:nvSpPr>
          <p:spPr>
            <a:xfrm>
              <a:off x="358474" y="4818152"/>
              <a:ext cx="106230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 smtClean="0">
                  <a:latin typeface="+mj-lt"/>
                </a:rPr>
                <a:t>This type of system is much too complex to discuss maintenance in a few hours. Courses of many months are given to technologists who are trained to do maintenance, often before a dialysis machine is installed in a hospital. </a:t>
              </a:r>
              <a:endParaRPr lang="en-GB" dirty="0">
                <a:latin typeface="+mj-lt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6007205" y="5741482"/>
              <a:ext cx="5493299" cy="369332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7030A0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Without a trained expert, the machine cannot be used…..</a:t>
              </a:r>
              <a:endParaRPr lang="en-GB" dirty="0"/>
            </a:p>
          </p:txBody>
        </p:sp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72" y="1436256"/>
            <a:ext cx="954332" cy="1696589"/>
          </a:xfrm>
          <a:prstGeom prst="rect">
            <a:avLst/>
          </a:prstGeom>
        </p:spPr>
      </p:pic>
      <p:sp>
        <p:nvSpPr>
          <p:cNvPr id="10" name="PIJL-RECHTS 9"/>
          <p:cNvSpPr/>
          <p:nvPr/>
        </p:nvSpPr>
        <p:spPr>
          <a:xfrm>
            <a:off x="7023798" y="2360768"/>
            <a:ext cx="1085222" cy="118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705" y="1471372"/>
            <a:ext cx="1661473" cy="1661473"/>
          </a:xfrm>
          <a:prstGeom prst="rect">
            <a:avLst/>
          </a:prstGeom>
        </p:spPr>
      </p:pic>
      <p:sp>
        <p:nvSpPr>
          <p:cNvPr id="13" name="Gebogen PIJL-OMHOOG 12"/>
          <p:cNvSpPr/>
          <p:nvPr/>
        </p:nvSpPr>
        <p:spPr>
          <a:xfrm>
            <a:off x="9415303" y="3179641"/>
            <a:ext cx="1699233" cy="543421"/>
          </a:xfrm>
          <a:prstGeom prst="bentUpArrow">
            <a:avLst>
              <a:gd name="adj1" fmla="val 8510"/>
              <a:gd name="adj2" fmla="val 11258"/>
              <a:gd name="adj3" fmla="val 140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36806"/>
            <a:ext cx="5136992" cy="677620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quality testing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57967" y="1558212"/>
            <a:ext cx="74668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</a:t>
            </a:r>
            <a:r>
              <a:rPr lang="en-GB" dirty="0">
                <a:latin typeface="+mj-lt"/>
              </a:rPr>
              <a:t>ISO recommends </a:t>
            </a:r>
            <a:r>
              <a:rPr lang="en-GB" dirty="0" smtClean="0">
                <a:latin typeface="+mj-lt"/>
              </a:rPr>
              <a:t>at least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annual</a:t>
            </a:r>
            <a:r>
              <a:rPr lang="en-GB" dirty="0">
                <a:latin typeface="+mj-lt"/>
              </a:rPr>
              <a:t> testing for chemical </a:t>
            </a:r>
            <a:r>
              <a:rPr lang="en-GB" dirty="0" smtClean="0">
                <a:latin typeface="+mj-lt"/>
              </a:rPr>
              <a:t>contaminants </a:t>
            </a:r>
            <a:r>
              <a:rPr lang="en-GB" dirty="0">
                <a:latin typeface="+mj-lt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quarterly </a:t>
            </a:r>
            <a:r>
              <a:rPr lang="en-GB" dirty="0">
                <a:latin typeface="+mj-lt"/>
              </a:rPr>
              <a:t>testing for microbiological </a:t>
            </a:r>
            <a:r>
              <a:rPr lang="en-GB" dirty="0" smtClean="0">
                <a:latin typeface="+mj-lt"/>
              </a:rPr>
              <a:t>contaminants.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Perturbations </a:t>
            </a:r>
            <a:r>
              <a:rPr lang="en-GB" dirty="0">
                <a:latin typeface="+mj-lt"/>
              </a:rPr>
              <a:t>in feed water quality </a:t>
            </a:r>
            <a:r>
              <a:rPr lang="en-GB" dirty="0" smtClean="0">
                <a:latin typeface="+mj-lt"/>
              </a:rPr>
              <a:t>and breakthrough </a:t>
            </a:r>
            <a:r>
              <a:rPr lang="en-GB" dirty="0">
                <a:latin typeface="+mj-lt"/>
              </a:rPr>
              <a:t>in upstream filters do not usually result in fouling of the dialysis water, as there is a fair degree </a:t>
            </a:r>
            <a:r>
              <a:rPr lang="en-GB" dirty="0" smtClean="0">
                <a:latin typeface="+mj-lt"/>
              </a:rPr>
              <a:t>of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redundancy</a:t>
            </a:r>
            <a:r>
              <a:rPr lang="en-GB" dirty="0" smtClean="0">
                <a:latin typeface="+mj-lt"/>
              </a:rPr>
              <a:t> (over-capacity) built </a:t>
            </a:r>
            <a:r>
              <a:rPr lang="en-GB" dirty="0">
                <a:latin typeface="+mj-lt"/>
              </a:rPr>
              <a:t>into each filter. </a:t>
            </a:r>
            <a:endParaRPr lang="en-GB" dirty="0" smtClean="0">
              <a:latin typeface="+mj-lt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57966" y="3585915"/>
            <a:ext cx="5714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Simplified product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water quality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can be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measured by either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conductivity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in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micro-Siemens/cm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alibri Light" panose="020F0302020204030204"/>
              </a:rPr>
              <a:t>μS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/cm) 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total dissolved solids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(TDS) displayed as mg/L or parts per million (PPM).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3303" y="1660"/>
            <a:ext cx="2870883" cy="685634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5935054" y="436805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smtClean="0">
                <a:latin typeface="+mj-lt"/>
                <a:cs typeface="Mongolian Baiti" panose="03000500000000000000" pitchFamily="66" charset="0"/>
              </a:rPr>
              <a:t>ISO </a:t>
            </a:r>
            <a:r>
              <a:rPr lang="en-GB" b="1" i="1" dirty="0">
                <a:latin typeface="+mj-lt"/>
                <a:cs typeface="Mongolian Baiti" panose="03000500000000000000" pitchFamily="66" charset="0"/>
              </a:rPr>
              <a:t>recommendations for water quality in dialysis </a:t>
            </a:r>
            <a:r>
              <a:rPr lang="en-GB" b="1" i="1" dirty="0" smtClean="0">
                <a:latin typeface="+mj-lt"/>
                <a:cs typeface="Mongolian Baiti" panose="03000500000000000000" pitchFamily="66" charset="0"/>
              </a:rPr>
              <a:t>water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898467" y="629682"/>
            <a:ext cx="406400" cy="26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hthoek 9"/>
          <p:cNvSpPr/>
          <p:nvPr/>
        </p:nvSpPr>
        <p:spPr>
          <a:xfrm>
            <a:off x="627284" y="5615524"/>
            <a:ext cx="7120467" cy="36933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cs typeface="Mongolian Baiti" panose="03000500000000000000" pitchFamily="66" charset="0"/>
              </a:rPr>
              <a:t>Water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cs typeface="Mongolian Baiti" panose="03000500000000000000" pitchFamily="66" charset="0"/>
              </a:rPr>
              <a:t>samples are best sent to an experienced testing facility for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  <a:cs typeface="Mongolian Baiti" panose="03000500000000000000" pitchFamily="66" charset="0"/>
              </a:rPr>
              <a:t>analyses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  <a:cs typeface="Mongolian Baiti" panose="03000500000000000000" pitchFamily="66" charset="0"/>
              </a:rPr>
              <a:t>.</a:t>
            </a:r>
            <a:endParaRPr lang="en-GB" sz="4800" dirty="0">
              <a:solidFill>
                <a:srgbClr val="000000"/>
              </a:solidFill>
              <a:latin typeface="Calibri Light" panose="020F0302020204030204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10"/>
          <p:cNvCxnSpPr/>
          <p:nvPr/>
        </p:nvCxnSpPr>
        <p:spPr>
          <a:xfrm flipV="1">
            <a:off x="476249" y="1256812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4975224" y="2034960"/>
            <a:ext cx="2241551" cy="1473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en-US" sz="8800" b="1" dirty="0">
                <a:solidFill>
                  <a:srgbClr val="00597C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GB" sz="8800" b="1" spc="-50" dirty="0">
              <a:solidFill>
                <a:srgbClr val="00597C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673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creation of this presentation was supported by a grant from THET: </a:t>
            </a:r>
          </a:p>
          <a:p>
            <a:pPr algn="ctr"/>
            <a:r>
              <a:rPr lang="en-US" dirty="0" smtClean="0"/>
              <a:t>see  </a:t>
            </a:r>
            <a:r>
              <a:rPr lang="en-US" dirty="0">
                <a:hlinkClick r:id="rId2"/>
              </a:rPr>
              <a:t>https://www.thet.org/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5" y="5024011"/>
            <a:ext cx="2555330" cy="1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4" name="Rechthoek 3"/>
          <p:cNvSpPr/>
          <p:nvPr/>
        </p:nvSpPr>
        <p:spPr>
          <a:xfrm>
            <a:off x="412130" y="15915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latin typeface="+mj-lt"/>
              </a:rPr>
              <a:t>Haemodialysis </a:t>
            </a:r>
            <a:r>
              <a:rPr lang="en-GB" dirty="0">
                <a:latin typeface="+mj-lt"/>
              </a:rPr>
              <a:t>machines are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artificial kidneys </a:t>
            </a:r>
            <a:r>
              <a:rPr lang="en-GB" dirty="0">
                <a:latin typeface="+mj-lt"/>
              </a:rPr>
              <a:t>that perform most, but not all, kidney functions for patients who have permanent or temporary renal failure. </a:t>
            </a:r>
            <a:endParaRPr lang="en-GB" dirty="0" smtClean="0">
              <a:latin typeface="+mj-lt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12129" y="2571734"/>
            <a:ext cx="6208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The patient's blood is circulated through the machine where it is filtered and balanced for electrolytes, pH, and fluid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concentration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before being returned to the patient. 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12130" y="1481203"/>
            <a:ext cx="10905607" cy="4611526"/>
            <a:chOff x="412130" y="1481203"/>
            <a:chExt cx="10905607" cy="4611526"/>
          </a:xfrm>
        </p:grpSpPr>
        <p:sp>
          <p:nvSpPr>
            <p:cNvPr id="9" name="Rechthoek 8"/>
            <p:cNvSpPr/>
            <p:nvPr/>
          </p:nvSpPr>
          <p:spPr>
            <a:xfrm>
              <a:off x="412130" y="4027701"/>
              <a:ext cx="639507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Haemodialysis machines use a lot of water, up to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150 litres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of dialysis fluid per treatment session. This is brought in close contact with the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patient’s blood, only separated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from it by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a semi-permeable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membrane. Any impurities in the water may end up in the blood and the body of the patient. </a:t>
              </a:r>
            </a:p>
            <a:p>
              <a:pPr lvl="0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To avoid this, it is critically important that the water used during haemodialysis is adequately clean and free of impurities. </a:t>
              </a:r>
              <a:endParaRPr lang="en-GB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sp>
          <p:nvSpPr>
            <p:cNvPr id="13" name="Rechthoek 12"/>
            <p:cNvSpPr/>
            <p:nvPr/>
          </p:nvSpPr>
          <p:spPr>
            <a:xfrm>
              <a:off x="7298632" y="4892400"/>
              <a:ext cx="40191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Since this water must be more clean than normal drinking water, a special </a:t>
              </a: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water purification system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 must be installed and maintained for haemodialysis. </a:t>
              </a:r>
              <a:endParaRPr lang="en-GB" dirty="0">
                <a:solidFill>
                  <a:srgbClr val="000000"/>
                </a:solidFill>
                <a:latin typeface="Calibri Light" panose="020F0302020204030204"/>
              </a:endParaRP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5337" y="1481203"/>
              <a:ext cx="3349532" cy="3349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9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Quality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6" name="Rechthoek 5"/>
          <p:cNvSpPr/>
          <p:nvPr/>
        </p:nvSpPr>
        <p:spPr>
          <a:xfrm>
            <a:off x="369472" y="1436256"/>
            <a:ext cx="8605196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The recommendations </a:t>
            </a:r>
            <a:r>
              <a:rPr lang="en-GB" dirty="0">
                <a:latin typeface="+mj-lt"/>
              </a:rPr>
              <a:t>of the World </a:t>
            </a:r>
            <a:r>
              <a:rPr lang="en-GB" dirty="0" smtClean="0">
                <a:latin typeface="+mj-lt"/>
              </a:rPr>
              <a:t>Health Organisation </a:t>
            </a:r>
            <a:r>
              <a:rPr lang="en-GB" dirty="0">
                <a:latin typeface="+mj-lt"/>
              </a:rPr>
              <a:t>(WHO 1992) </a:t>
            </a:r>
            <a:r>
              <a:rPr lang="en-GB" dirty="0" smtClean="0">
                <a:latin typeface="+mj-lt"/>
              </a:rPr>
              <a:t>relating to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potable water </a:t>
            </a:r>
            <a:r>
              <a:rPr lang="en-GB" dirty="0">
                <a:latin typeface="+mj-lt"/>
              </a:rPr>
              <a:t>aim to provide </a:t>
            </a:r>
            <a:r>
              <a:rPr lang="en-GB" dirty="0" smtClean="0">
                <a:latin typeface="+mj-lt"/>
              </a:rPr>
              <a:t>water that </a:t>
            </a:r>
            <a:r>
              <a:rPr lang="en-GB" dirty="0">
                <a:latin typeface="+mj-lt"/>
              </a:rPr>
              <a:t>is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physically</a:t>
            </a:r>
            <a:r>
              <a:rPr lang="en-GB" dirty="0">
                <a:latin typeface="+mj-lt"/>
              </a:rPr>
              <a:t>,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bacteriologically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chemically</a:t>
            </a:r>
            <a:r>
              <a:rPr lang="en-GB" dirty="0" smtClean="0">
                <a:latin typeface="+mj-lt"/>
              </a:rPr>
              <a:t> </a:t>
            </a:r>
            <a:r>
              <a:rPr lang="en-GB" dirty="0">
                <a:latin typeface="+mj-lt"/>
              </a:rPr>
              <a:t>safe to drink. To </a:t>
            </a:r>
            <a:r>
              <a:rPr lang="en-GB" dirty="0" smtClean="0">
                <a:latin typeface="+mj-lt"/>
              </a:rPr>
              <a:t>achieve these </a:t>
            </a:r>
            <a:r>
              <a:rPr lang="en-GB" dirty="0">
                <a:latin typeface="+mj-lt"/>
              </a:rPr>
              <a:t>standards, the </a:t>
            </a:r>
            <a:r>
              <a:rPr lang="en-GB" dirty="0" smtClean="0">
                <a:latin typeface="+mj-lt"/>
              </a:rPr>
              <a:t>incoming water undergoes </a:t>
            </a:r>
            <a:r>
              <a:rPr lang="en-GB" dirty="0">
                <a:latin typeface="+mj-lt"/>
              </a:rPr>
              <a:t>several stages </a:t>
            </a:r>
            <a:r>
              <a:rPr lang="en-GB" dirty="0" smtClean="0">
                <a:latin typeface="+mj-lt"/>
              </a:rPr>
              <a:t>of treatment</a:t>
            </a:r>
            <a:r>
              <a:rPr lang="en-GB" dirty="0">
                <a:latin typeface="+mj-lt"/>
              </a:rPr>
              <a:t>. </a:t>
            </a:r>
            <a:endParaRPr lang="en-GB" dirty="0" smtClean="0">
              <a:latin typeface="+mj-lt"/>
            </a:endParaRPr>
          </a:p>
          <a:p>
            <a:r>
              <a:rPr lang="en-GB" dirty="0" smtClean="0">
                <a:latin typeface="+mj-lt"/>
              </a:rPr>
              <a:t>This </a:t>
            </a:r>
            <a:r>
              <a:rPr lang="en-GB" dirty="0">
                <a:latin typeface="+mj-lt"/>
              </a:rPr>
              <a:t>treatment often </a:t>
            </a:r>
            <a:r>
              <a:rPr lang="en-GB" dirty="0" smtClean="0">
                <a:latin typeface="+mj-lt"/>
              </a:rPr>
              <a:t>involves: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addition of chemicals </a:t>
            </a:r>
            <a:r>
              <a:rPr lang="en-GB" dirty="0">
                <a:latin typeface="+mj-lt"/>
              </a:rPr>
              <a:t>to facilitate </a:t>
            </a:r>
            <a:r>
              <a:rPr lang="en-GB" dirty="0" smtClean="0">
                <a:latin typeface="+mj-lt"/>
              </a:rPr>
              <a:t>the removal </a:t>
            </a:r>
            <a:r>
              <a:rPr lang="en-GB" dirty="0">
                <a:latin typeface="+mj-lt"/>
              </a:rPr>
              <a:t>of suspended compounds </a:t>
            </a:r>
            <a:r>
              <a:rPr lang="en-GB" dirty="0" smtClean="0">
                <a:latin typeface="+mj-lt"/>
              </a:rPr>
              <a:t>and other </a:t>
            </a:r>
            <a:r>
              <a:rPr lang="en-GB" dirty="0">
                <a:latin typeface="+mj-lt"/>
              </a:rPr>
              <a:t>constituents. </a:t>
            </a:r>
            <a:endParaRPr lang="en-GB" dirty="0" smtClean="0">
              <a:latin typeface="+mj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the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addition of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disinfection agents </a:t>
            </a:r>
            <a:r>
              <a:rPr lang="en-GB" dirty="0" smtClean="0">
                <a:latin typeface="+mj-lt"/>
              </a:rPr>
              <a:t>to </a:t>
            </a:r>
            <a:r>
              <a:rPr lang="en-GB" dirty="0">
                <a:latin typeface="+mj-lt"/>
              </a:rPr>
              <a:t>control bacteriological contaminants</a:t>
            </a:r>
            <a:r>
              <a:rPr lang="en-GB" dirty="0" smtClean="0">
                <a:latin typeface="+mj-lt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GB" dirty="0" smtClean="0">
                <a:latin typeface="+mj-lt"/>
              </a:rPr>
              <a:t>Therefore, drinking water is not clean enough for haemodialysis !</a:t>
            </a:r>
          </a:p>
        </p:txBody>
      </p:sp>
      <p:sp>
        <p:nvSpPr>
          <p:cNvPr id="17" name="Rechthoek 16"/>
          <p:cNvSpPr/>
          <p:nvPr/>
        </p:nvSpPr>
        <p:spPr>
          <a:xfrm>
            <a:off x="369471" y="3972945"/>
            <a:ext cx="11136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medical literature contains </a:t>
            </a:r>
            <a:r>
              <a:rPr lang="en-GB" dirty="0" smtClean="0">
                <a:latin typeface="+mj-lt"/>
              </a:rPr>
              <a:t>many reports </a:t>
            </a:r>
            <a:r>
              <a:rPr lang="en-GB" dirty="0">
                <a:latin typeface="+mj-lt"/>
              </a:rPr>
              <a:t>of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patient injury </a:t>
            </a:r>
            <a:r>
              <a:rPr lang="en-GB" dirty="0">
                <a:latin typeface="+mj-lt"/>
              </a:rPr>
              <a:t>or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death </a:t>
            </a:r>
            <a:r>
              <a:rPr lang="en-GB" dirty="0" smtClean="0">
                <a:latin typeface="+mj-lt"/>
              </a:rPr>
              <a:t>associated </a:t>
            </a:r>
            <a:r>
              <a:rPr lang="en-GB" dirty="0">
                <a:latin typeface="+mj-lt"/>
              </a:rPr>
              <a:t>with inadequately </a:t>
            </a:r>
            <a:r>
              <a:rPr lang="en-GB" dirty="0" smtClean="0">
                <a:latin typeface="+mj-lt"/>
              </a:rPr>
              <a:t>treated or </a:t>
            </a:r>
            <a:r>
              <a:rPr lang="en-GB" dirty="0">
                <a:latin typeface="+mj-lt"/>
              </a:rPr>
              <a:t>monitored water supplies </a:t>
            </a:r>
            <a:r>
              <a:rPr lang="en-GB" dirty="0" smtClean="0">
                <a:latin typeface="+mj-lt"/>
              </a:rPr>
              <a:t>used in </a:t>
            </a:r>
            <a:r>
              <a:rPr lang="en-GB" dirty="0">
                <a:latin typeface="+mj-lt"/>
              </a:rPr>
              <a:t>dialysis. Adverse patient </a:t>
            </a:r>
            <a:r>
              <a:rPr lang="en-GB" dirty="0" smtClean="0">
                <a:latin typeface="+mj-lt"/>
              </a:rPr>
              <a:t>reactions caused </a:t>
            </a:r>
            <a:r>
              <a:rPr lang="en-GB" dirty="0">
                <a:latin typeface="+mj-lt"/>
              </a:rPr>
              <a:t>by chemicals or their </a:t>
            </a:r>
            <a:r>
              <a:rPr lang="en-GB" dirty="0" smtClean="0">
                <a:latin typeface="+mj-lt"/>
              </a:rPr>
              <a:t>residuals that </a:t>
            </a:r>
            <a:r>
              <a:rPr lang="en-GB" dirty="0">
                <a:latin typeface="+mj-lt"/>
              </a:rPr>
              <a:t>may contaminate water </a:t>
            </a:r>
            <a:r>
              <a:rPr lang="en-GB" dirty="0" smtClean="0">
                <a:latin typeface="+mj-lt"/>
              </a:rPr>
              <a:t>used for </a:t>
            </a:r>
            <a:r>
              <a:rPr lang="en-GB" dirty="0">
                <a:latin typeface="+mj-lt"/>
              </a:rPr>
              <a:t>dialysis </a:t>
            </a:r>
            <a:r>
              <a:rPr lang="en-GB" dirty="0" smtClean="0">
                <a:latin typeface="+mj-lt"/>
              </a:rPr>
              <a:t>exhibit </a:t>
            </a:r>
            <a:r>
              <a:rPr lang="en-GB" dirty="0">
                <a:latin typeface="+mj-lt"/>
              </a:rPr>
              <a:t>a wide </a:t>
            </a:r>
            <a:r>
              <a:rPr lang="en-GB" dirty="0" smtClean="0">
                <a:latin typeface="+mj-lt"/>
              </a:rPr>
              <a:t>range of </a:t>
            </a:r>
            <a:r>
              <a:rPr lang="en-GB" dirty="0">
                <a:latin typeface="+mj-lt"/>
              </a:rPr>
              <a:t>symptoms including headache</a:t>
            </a:r>
            <a:r>
              <a:rPr lang="en-GB" dirty="0" smtClean="0">
                <a:latin typeface="+mj-lt"/>
              </a:rPr>
              <a:t>, hypotension</a:t>
            </a:r>
            <a:r>
              <a:rPr lang="en-GB" dirty="0">
                <a:latin typeface="+mj-lt"/>
              </a:rPr>
              <a:t>, </a:t>
            </a:r>
            <a:r>
              <a:rPr lang="en-GB" dirty="0" smtClean="0">
                <a:latin typeface="+mj-lt"/>
              </a:rPr>
              <a:t>or </a:t>
            </a:r>
            <a:r>
              <a:rPr lang="en-GB" dirty="0">
                <a:latin typeface="+mj-lt"/>
              </a:rPr>
              <a:t>even death.</a:t>
            </a:r>
          </a:p>
        </p:txBody>
      </p:sp>
      <p:sp>
        <p:nvSpPr>
          <p:cNvPr id="18" name="Rechthoek 17"/>
          <p:cNvSpPr/>
          <p:nvPr/>
        </p:nvSpPr>
        <p:spPr>
          <a:xfrm>
            <a:off x="369471" y="5159973"/>
            <a:ext cx="11213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Ideally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pure water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used for dialysis should contain no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contaminants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e.g.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particles,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trace elements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chemicals, organic matter,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or bacteria. Published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accepted standards of water quality do exist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(e.g. AAMI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2001; 2004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)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and specify the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minimum concentrations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of contaminants that are allowed, bearing in mind that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absolute purity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is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impossible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7333" y="1431895"/>
            <a:ext cx="1585066" cy="20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source: incoming supply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12" name="Rechthoek 11"/>
          <p:cNvSpPr/>
          <p:nvPr/>
        </p:nvSpPr>
        <p:spPr>
          <a:xfrm>
            <a:off x="367999" y="1436256"/>
            <a:ext cx="11034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typical water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treatment system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for dialysis will depend upon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quality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of the incoming supply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Different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contaminants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require different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treatment processes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for their removal.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lower the concentrations of contaminants the less elaborate the purification system. </a:t>
            </a:r>
            <a:endParaRPr lang="en-GB" dirty="0" smtClean="0">
              <a:solidFill>
                <a:srgbClr val="000000"/>
              </a:solidFill>
              <a:latin typeface="Calibri Light" panose="020F0302020204030204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67999" y="2359586"/>
            <a:ext cx="82510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For instance, the size, number and types of filters necessary for a water purification installation with good quality piped water would be different from those with borehole water. Differences can be due to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geology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 in the area of the source water (e.g. high iron or clay content), and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local industry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or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farming practice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(e.g. pesticide use or heavy metal contamination) in the area.</a:t>
            </a:r>
          </a:p>
        </p:txBody>
      </p:sp>
      <p:grpSp>
        <p:nvGrpSpPr>
          <p:cNvPr id="3" name="Groep 2"/>
          <p:cNvGrpSpPr/>
          <p:nvPr/>
        </p:nvGrpSpPr>
        <p:grpSpPr>
          <a:xfrm>
            <a:off x="467704" y="2545942"/>
            <a:ext cx="11128847" cy="3710834"/>
            <a:chOff x="442121" y="2576776"/>
            <a:chExt cx="11128847" cy="3710834"/>
          </a:xfrm>
        </p:grpSpPr>
        <p:sp>
          <p:nvSpPr>
            <p:cNvPr id="9" name="Rechthoek 8"/>
            <p:cNvSpPr/>
            <p:nvPr/>
          </p:nvSpPr>
          <p:spPr>
            <a:xfrm>
              <a:off x="3128687" y="3984627"/>
              <a:ext cx="552221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Municipal water is primarily sourced from 2 areas, </a:t>
              </a:r>
              <a:endParaRPr lang="en-GB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surface water &amp;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GB" b="1" dirty="0" smtClean="0">
                  <a:solidFill>
                    <a:srgbClr val="7030A0"/>
                  </a:solidFill>
                  <a:latin typeface="Calibri Light" panose="020F0302020204030204"/>
                </a:rPr>
                <a:t>groundwater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. </a:t>
              </a:r>
              <a:endParaRPr lang="en-GB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lvl="0"/>
              <a:endParaRPr lang="en-GB" sz="700" dirty="0" smtClean="0">
                <a:solidFill>
                  <a:srgbClr val="000000"/>
                </a:solidFill>
                <a:latin typeface="Calibri Light" panose="020F0302020204030204"/>
              </a:endParaRPr>
            </a:p>
            <a:p>
              <a:pPr lvl="0"/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Groundwater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has less organic materials but higher inorganic ions e.g. metals.  Surface water has more organic matter, microbes and contaminants </a:t>
              </a:r>
              <a:r>
                <a:rPr lang="en-GB" dirty="0" smtClean="0">
                  <a:solidFill>
                    <a:srgbClr val="000000"/>
                  </a:solidFill>
                  <a:latin typeface="Calibri Light" panose="020F0302020204030204"/>
                </a:rPr>
                <a:t>(e.g. </a:t>
              </a:r>
              <a:r>
                <a:rPr lang="en-GB" dirty="0">
                  <a:solidFill>
                    <a:srgbClr val="000000"/>
                  </a:solidFill>
                  <a:latin typeface="Calibri Light" panose="020F0302020204030204"/>
                </a:rPr>
                <a:t>pesticide, sewerage). </a:t>
              </a:r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8325" y="2576776"/>
              <a:ext cx="2862643" cy="3710834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121" y="3976160"/>
              <a:ext cx="2305670" cy="2216990"/>
            </a:xfrm>
            <a:prstGeom prst="rect">
              <a:avLst/>
            </a:prstGeom>
          </p:spPr>
        </p:pic>
        <p:sp>
          <p:nvSpPr>
            <p:cNvPr id="6" name="PIJL-RECHTS 5"/>
            <p:cNvSpPr/>
            <p:nvPr/>
          </p:nvSpPr>
          <p:spPr>
            <a:xfrm>
              <a:off x="5334000" y="4752586"/>
              <a:ext cx="3268133" cy="1064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PIJL-RECHTS 16"/>
            <p:cNvSpPr/>
            <p:nvPr/>
          </p:nvSpPr>
          <p:spPr>
            <a:xfrm flipH="1">
              <a:off x="2747791" y="4457594"/>
              <a:ext cx="825141" cy="11440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56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source: incoming supply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16" name="Rechthoek 15"/>
          <p:cNvSpPr/>
          <p:nvPr/>
        </p:nvSpPr>
        <p:spPr>
          <a:xfrm>
            <a:off x="327463" y="1567363"/>
            <a:ext cx="5357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Haemodialysis services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in hospitals frequently derive their water supply from the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hospital water distribution network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 Such networks are complex, can contain regions of low flow or stagnation, and frequently incorporate a storage tank to ensure adequate water pressure and availability of supply in times of peak demand.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Like any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water distribution network, those in the hospital are subject to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bio-film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formation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</p:txBody>
      </p:sp>
      <p:cxnSp>
        <p:nvCxnSpPr>
          <p:cNvPr id="18" name="Rechte verbindingslijn 17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147" y="1436256"/>
            <a:ext cx="4792258" cy="477152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570613" y="5199779"/>
            <a:ext cx="182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latin typeface="+mj-lt"/>
              </a:rPr>
              <a:t>hot water system at Ndola Central Hospital</a:t>
            </a:r>
            <a:endParaRPr lang="en-GB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0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10352618" cy="673629"/>
          </a:xfrm>
        </p:spPr>
        <p:txBody>
          <a:bodyPr>
            <a:normAutofit/>
          </a:bodyPr>
          <a:lstStyle/>
          <a:p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purification steps for normal drinking water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9" name="Rechthoek 8"/>
          <p:cNvSpPr/>
          <p:nvPr/>
        </p:nvSpPr>
        <p:spPr>
          <a:xfrm>
            <a:off x="446538" y="1554241"/>
            <a:ext cx="98827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There </a:t>
            </a:r>
            <a:r>
              <a:rPr lang="en-GB" sz="2000" dirty="0">
                <a:latin typeface="+mj-lt"/>
              </a:rPr>
              <a:t>are several processes involved in converting source water to drinking water standard</a:t>
            </a:r>
            <a:r>
              <a:rPr lang="en-GB" sz="2000" dirty="0" smtClean="0">
                <a:latin typeface="+mj-lt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GB" sz="2000" dirty="0" smtClean="0">
                <a:latin typeface="+mj-lt"/>
              </a:rPr>
              <a:t>These </a:t>
            </a:r>
            <a:r>
              <a:rPr lang="en-GB" sz="2000" dirty="0">
                <a:latin typeface="+mj-lt"/>
              </a:rPr>
              <a:t>include</a:t>
            </a:r>
            <a:r>
              <a:rPr lang="en-GB" sz="2000" dirty="0" smtClean="0">
                <a:latin typeface="+mj-lt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Sedimentation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by which large particles are allowed to </a:t>
            </a:r>
            <a:r>
              <a:rPr lang="en-GB" sz="2000" dirty="0" smtClean="0">
                <a:latin typeface="+mj-lt"/>
              </a:rPr>
              <a:t>settle;</a:t>
            </a:r>
            <a:endParaRPr lang="en-GB" sz="2000" dirty="0">
              <a:latin typeface="+mj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Flocculation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where particles that remain suspended are removed by adding a </a:t>
            </a:r>
            <a:r>
              <a:rPr lang="en-GB" sz="2000" dirty="0" smtClean="0">
                <a:latin typeface="+mj-lt"/>
              </a:rPr>
              <a:t>coagulant (e.g</a:t>
            </a:r>
            <a:r>
              <a:rPr lang="en-GB" sz="2000" dirty="0">
                <a:latin typeface="+mj-lt"/>
              </a:rPr>
              <a:t>. aluminium or iron sulphates) to form larger complexes called flocs, which are </a:t>
            </a:r>
            <a:r>
              <a:rPr lang="en-GB" sz="2000" dirty="0" smtClean="0">
                <a:latin typeface="+mj-lt"/>
              </a:rPr>
              <a:t>then removed</a:t>
            </a:r>
            <a:r>
              <a:rPr lang="en-GB" sz="2000" dirty="0">
                <a:latin typeface="+mj-lt"/>
              </a:rPr>
              <a:t>, through a process of </a:t>
            </a:r>
            <a:r>
              <a:rPr lang="en-GB" sz="2000" dirty="0" smtClean="0">
                <a:latin typeface="+mj-lt"/>
              </a:rPr>
              <a:t>filtration;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Softening </a:t>
            </a:r>
            <a:r>
              <a:rPr lang="en-GB" sz="2000" dirty="0">
                <a:latin typeface="+mj-lt"/>
              </a:rPr>
              <a:t>where calcium and magnesium salts are </a:t>
            </a:r>
            <a:r>
              <a:rPr lang="en-GB" sz="2000" dirty="0" smtClean="0">
                <a:latin typeface="+mj-lt"/>
              </a:rPr>
              <a:t>removed;</a:t>
            </a:r>
            <a:endParaRPr lang="en-GB" sz="2000" dirty="0">
              <a:latin typeface="+mj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Oxidation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disinfection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is most commonly achieved with the addition of </a:t>
            </a:r>
            <a:r>
              <a:rPr lang="en-GB" sz="2000" dirty="0" smtClean="0">
                <a:latin typeface="+mj-lt"/>
              </a:rPr>
              <a:t>chlorine;</a:t>
            </a:r>
            <a:endParaRPr lang="en-GB" sz="2000" dirty="0">
              <a:latin typeface="+mj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Carbon filtration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the water is finally passed through a carbon filter to remove any </a:t>
            </a:r>
            <a:r>
              <a:rPr lang="en-GB" sz="2000" dirty="0" smtClean="0">
                <a:latin typeface="+mj-lt"/>
              </a:rPr>
              <a:t>remaining chemicals</a:t>
            </a:r>
            <a:r>
              <a:rPr lang="en-GB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58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dialysis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treatment </a:t>
            </a:r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3" name="Rechthoek 2"/>
          <p:cNvSpPr/>
          <p:nvPr/>
        </p:nvSpPr>
        <p:spPr>
          <a:xfrm>
            <a:off x="467704" y="1436256"/>
            <a:ext cx="44260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Purified </a:t>
            </a:r>
            <a:r>
              <a:rPr lang="en-GB" dirty="0">
                <a:latin typeface="+mj-lt"/>
              </a:rPr>
              <a:t>water for dialysis must </a:t>
            </a:r>
            <a:r>
              <a:rPr lang="en-GB" dirty="0" smtClean="0">
                <a:latin typeface="+mj-lt"/>
              </a:rPr>
              <a:t>meet the </a:t>
            </a:r>
            <a:r>
              <a:rPr lang="en-GB" dirty="0">
                <a:latin typeface="+mj-lt"/>
              </a:rPr>
              <a:t>requirements for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 ionic </a:t>
            </a:r>
            <a:r>
              <a:rPr lang="en-GB" dirty="0">
                <a:latin typeface="+mj-lt"/>
              </a:rPr>
              <a:t>and </a:t>
            </a:r>
            <a:r>
              <a:rPr lang="en-GB" b="1" dirty="0" smtClean="0">
                <a:solidFill>
                  <a:srgbClr val="7030A0"/>
                </a:solidFill>
                <a:latin typeface="+mj-lt"/>
              </a:rPr>
              <a:t>organic chemical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purity </a:t>
            </a:r>
            <a:r>
              <a:rPr lang="en-GB" dirty="0">
                <a:latin typeface="+mj-lt"/>
              </a:rPr>
              <a:t>and must be </a:t>
            </a:r>
            <a:r>
              <a:rPr lang="en-GB" dirty="0" smtClean="0">
                <a:latin typeface="+mj-lt"/>
              </a:rPr>
              <a:t>protected from </a:t>
            </a:r>
            <a:r>
              <a:rPr lang="en-GB" b="1" dirty="0">
                <a:solidFill>
                  <a:srgbClr val="7030A0"/>
                </a:solidFill>
                <a:latin typeface="+mj-lt"/>
              </a:rPr>
              <a:t>microbial proliferation</a:t>
            </a:r>
            <a:r>
              <a:rPr lang="en-GB" dirty="0">
                <a:latin typeface="+mj-lt"/>
              </a:rPr>
              <a:t>. 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It </a:t>
            </a:r>
            <a:r>
              <a:rPr lang="en-GB" dirty="0">
                <a:latin typeface="+mj-lt"/>
              </a:rPr>
              <a:t>is </a:t>
            </a:r>
            <a:r>
              <a:rPr lang="en-GB" dirty="0" smtClean="0">
                <a:latin typeface="+mj-lt"/>
              </a:rPr>
              <a:t>usually prepared </a:t>
            </a:r>
            <a:r>
              <a:rPr lang="en-GB" dirty="0">
                <a:latin typeface="+mj-lt"/>
              </a:rPr>
              <a:t>using drinking </a:t>
            </a:r>
            <a:r>
              <a:rPr lang="en-GB" dirty="0" smtClean="0">
                <a:latin typeface="+mj-lt"/>
              </a:rPr>
              <a:t>water </a:t>
            </a:r>
            <a:r>
              <a:rPr lang="en-GB" dirty="0">
                <a:latin typeface="+mj-lt"/>
              </a:rPr>
              <a:t>as feed water and is </a:t>
            </a:r>
            <a:r>
              <a:rPr lang="en-GB" dirty="0" smtClean="0">
                <a:latin typeface="+mj-lt"/>
              </a:rPr>
              <a:t>purified using </a:t>
            </a:r>
            <a:r>
              <a:rPr lang="en-GB" dirty="0">
                <a:latin typeface="+mj-lt"/>
              </a:rPr>
              <a:t>operations that may include </a:t>
            </a:r>
            <a:r>
              <a:rPr lang="en-GB" dirty="0" smtClean="0">
                <a:latin typeface="+mj-lt"/>
              </a:rPr>
              <a:t>ion-exchange, Reverse Osmosis, filtration</a:t>
            </a:r>
            <a:r>
              <a:rPr lang="en-GB" dirty="0">
                <a:latin typeface="+mj-lt"/>
              </a:rPr>
              <a:t>, or other </a:t>
            </a:r>
            <a:r>
              <a:rPr lang="en-GB" dirty="0" smtClean="0">
                <a:latin typeface="+mj-lt"/>
              </a:rPr>
              <a:t>suitable procedures</a:t>
            </a:r>
            <a:r>
              <a:rPr lang="en-GB" dirty="0">
                <a:latin typeface="+mj-lt"/>
              </a:rPr>
              <a:t>. </a:t>
            </a:r>
            <a:r>
              <a:rPr lang="en-GB" dirty="0" smtClean="0">
                <a:latin typeface="+mj-lt"/>
              </a:rPr>
              <a:t>This will be explained further on. </a:t>
            </a:r>
          </a:p>
          <a:p>
            <a:endParaRPr lang="en-GB" dirty="0">
              <a:latin typeface="+mj-lt"/>
            </a:endParaRPr>
          </a:p>
          <a:p>
            <a:r>
              <a:rPr lang="en-GB" dirty="0" smtClean="0">
                <a:latin typeface="+mj-lt"/>
              </a:rPr>
              <a:t>A </a:t>
            </a:r>
            <a:r>
              <a:rPr lang="en-GB" dirty="0">
                <a:latin typeface="+mj-lt"/>
              </a:rPr>
              <a:t>feed water tank is </a:t>
            </a:r>
            <a:r>
              <a:rPr lang="en-GB" dirty="0" smtClean="0">
                <a:latin typeface="+mj-lt"/>
              </a:rPr>
              <a:t>quite often </a:t>
            </a:r>
            <a:r>
              <a:rPr lang="en-GB" dirty="0">
                <a:latin typeface="+mj-lt"/>
              </a:rPr>
              <a:t>used to provide a buffer from </a:t>
            </a:r>
            <a:r>
              <a:rPr lang="en-GB" dirty="0" smtClean="0">
                <a:latin typeface="+mj-lt"/>
              </a:rPr>
              <a:t>the supply </a:t>
            </a:r>
            <a:r>
              <a:rPr lang="en-GB" dirty="0">
                <a:latin typeface="+mj-lt"/>
              </a:rPr>
              <a:t>and allow pressure booster </a:t>
            </a:r>
            <a:r>
              <a:rPr lang="en-GB" dirty="0" smtClean="0">
                <a:latin typeface="+mj-lt"/>
              </a:rPr>
              <a:t>pumps to </a:t>
            </a:r>
            <a:r>
              <a:rPr lang="en-GB" dirty="0">
                <a:latin typeface="+mj-lt"/>
              </a:rPr>
              <a:t>be used to give a constant supply.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212" y="1522929"/>
            <a:ext cx="6333067" cy="409727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60066" y="5724854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latin typeface="+mj-lt"/>
              </a:rPr>
              <a:t>Simple direct feed water treatment system</a:t>
            </a:r>
            <a:endParaRPr lang="en-GB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977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23617" y="2417631"/>
            <a:ext cx="2211977" cy="158496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(typical)</a:t>
            </a:r>
            <a:b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 overview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pic>
        <p:nvPicPr>
          <p:cNvPr id="1026" name="Picture 2" descr="http://www.criticalprocess.com/Healthcare/images/Dialysis_Water_System_Filter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16"/>
          <a:stretch/>
        </p:blipFill>
        <p:spPr bwMode="auto">
          <a:xfrm>
            <a:off x="2743201" y="249647"/>
            <a:ext cx="9352279" cy="592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0" y="6504798"/>
            <a:ext cx="1218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dr. Chris R. Mol, BME, NORTEC, 2015 </a:t>
            </a:r>
            <a:endParaRPr lang="en-GB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6249" y="440796"/>
            <a:ext cx="9091084" cy="673629"/>
          </a:xfrm>
        </p:spPr>
        <p:txBody>
          <a:bodyPr>
            <a:normAutofit/>
          </a:bodyPr>
          <a:lstStyle/>
          <a:p>
            <a:r>
              <a:rPr lang="en-GB" sz="4000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GB" sz="4000" b="1" kern="0" dirty="0" smtClean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filtration (micron filters) </a:t>
            </a:r>
            <a:endParaRPr lang="en-GB" sz="4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 flipV="1">
            <a:off x="467704" y="1265846"/>
            <a:ext cx="10934700" cy="18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5104" y="645800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</a:t>
            </a:r>
            <a:endParaRPr lang="en-US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55001" y="6443133"/>
            <a:ext cx="3925146" cy="350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1" kern="0" dirty="0">
                <a:solidFill>
                  <a:srgbClr val="2E74B5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Water supply for haemodialysis</a:t>
            </a:r>
            <a:endParaRPr lang="en-GB" sz="2000" dirty="0"/>
          </a:p>
        </p:txBody>
      </p:sp>
      <p:sp>
        <p:nvSpPr>
          <p:cNvPr id="4" name="Rechthoek 3"/>
          <p:cNvSpPr/>
          <p:nvPr/>
        </p:nvSpPr>
        <p:spPr>
          <a:xfrm>
            <a:off x="412130" y="1334956"/>
            <a:ext cx="530287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Water contains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particulate matter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, which may include sand, clay,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silt, etc..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Particle filtration is used primarily to protect 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the equipment further on in the chain (RO membranes!) from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becoming </a:t>
            </a:r>
            <a:r>
              <a:rPr lang="en-GB" b="1" dirty="0">
                <a:solidFill>
                  <a:srgbClr val="7030A0"/>
                </a:solidFill>
                <a:latin typeface="Calibri Light" panose="020F0302020204030204"/>
              </a:rPr>
              <a:t>clogged with dirt</a:t>
            </a:r>
            <a:r>
              <a:rPr lang="en-GB" dirty="0" smtClean="0">
                <a:solidFill>
                  <a:srgbClr val="000000"/>
                </a:solidFill>
                <a:latin typeface="Calibri Light" panose="020F0302020204030204"/>
              </a:rPr>
              <a:t>.</a:t>
            </a:r>
          </a:p>
          <a:p>
            <a:pPr lvl="0">
              <a:spcAft>
                <a:spcPts val="600"/>
              </a:spcAft>
            </a:pPr>
            <a:r>
              <a:rPr lang="en-GB" smtClean="0">
                <a:solidFill>
                  <a:srgbClr val="000000"/>
                </a:solidFill>
                <a:latin typeface="Calibri Light" panose="020F0302020204030204"/>
              </a:rPr>
              <a:t>Filtration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is generally achieved by using what is basically an </a:t>
            </a:r>
            <a:r>
              <a:rPr lang="en-GB" b="1" dirty="0" smtClean="0">
                <a:solidFill>
                  <a:srgbClr val="7030A0"/>
                </a:solidFill>
                <a:latin typeface="Calibri Light" panose="020F0302020204030204"/>
              </a:rPr>
              <a:t>ultra-fine sieve </a:t>
            </a:r>
            <a:r>
              <a:rPr lang="en-GB" dirty="0">
                <a:solidFill>
                  <a:srgbClr val="000000"/>
                </a:solidFill>
                <a:latin typeface="Calibri Light" panose="020F0302020204030204"/>
              </a:rPr>
              <a:t>capable of removing fluid borne particles which are larger than the pore size of the filter membrane. 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95" y="1455629"/>
            <a:ext cx="5647695" cy="365688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1" y="3750603"/>
            <a:ext cx="2548466" cy="24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3403</TotalTime>
  <Words>2570</Words>
  <Application>Microsoft Office PowerPoint</Application>
  <PresentationFormat>Widescreen</PresentationFormat>
  <Paragraphs>182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Mongolian Baiti</vt:lpstr>
      <vt:lpstr>Times New Roman</vt:lpstr>
      <vt:lpstr>Wingdings</vt:lpstr>
      <vt:lpstr>Terugblik</vt:lpstr>
      <vt:lpstr>Water supply for haemodialysis</vt:lpstr>
      <vt:lpstr>Introduction</vt:lpstr>
      <vt:lpstr>Water Quality </vt:lpstr>
      <vt:lpstr>Water source: incoming supply</vt:lpstr>
      <vt:lpstr>Water source: incoming supply</vt:lpstr>
      <vt:lpstr>Water purification steps for normal drinking water</vt:lpstr>
      <vt:lpstr>The dialysis water treatment system</vt:lpstr>
      <vt:lpstr>(typical) System overview</vt:lpstr>
      <vt:lpstr>Particle filtration (micron filters) </vt:lpstr>
      <vt:lpstr>Particle filtration (micron filters) </vt:lpstr>
      <vt:lpstr>Particle filtration (micron filters) </vt:lpstr>
      <vt:lpstr>Ion exchange: softening of water</vt:lpstr>
      <vt:lpstr>Carbon filtration </vt:lpstr>
      <vt:lpstr>Reverse osmosis (RO) unit</vt:lpstr>
      <vt:lpstr>Distribution pipe work</vt:lpstr>
      <vt:lpstr>Water temperature regulators</vt:lpstr>
      <vt:lpstr>Maintenance</vt:lpstr>
      <vt:lpstr>Water quality testing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 Mol</dc:creator>
  <cp:lastModifiedBy>Chris Mol</cp:lastModifiedBy>
  <cp:revision>271</cp:revision>
  <dcterms:created xsi:type="dcterms:W3CDTF">2014-11-03T16:21:19Z</dcterms:created>
  <dcterms:modified xsi:type="dcterms:W3CDTF">2020-03-18T14:16:43Z</dcterms:modified>
</cp:coreProperties>
</file>